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handoutMasterIdLst>
    <p:handoutMasterId r:id="rId51"/>
  </p:handoutMasterIdLst>
  <p:sldIdLst>
    <p:sldId id="432" r:id="rId2"/>
    <p:sldId id="260" r:id="rId3"/>
    <p:sldId id="382" r:id="rId4"/>
    <p:sldId id="383" r:id="rId5"/>
    <p:sldId id="384" r:id="rId6"/>
    <p:sldId id="386" r:id="rId7"/>
    <p:sldId id="264" r:id="rId8"/>
    <p:sldId id="266" r:id="rId9"/>
    <p:sldId id="404" r:id="rId10"/>
    <p:sldId id="387" r:id="rId11"/>
    <p:sldId id="388" r:id="rId12"/>
    <p:sldId id="389" r:id="rId13"/>
    <p:sldId id="390" r:id="rId14"/>
    <p:sldId id="391" r:id="rId15"/>
    <p:sldId id="392" r:id="rId16"/>
    <p:sldId id="406" r:id="rId17"/>
    <p:sldId id="407" r:id="rId18"/>
    <p:sldId id="408" r:id="rId19"/>
    <p:sldId id="393" r:id="rId20"/>
    <p:sldId id="394" r:id="rId21"/>
    <p:sldId id="396" r:id="rId22"/>
    <p:sldId id="405" r:id="rId23"/>
    <p:sldId id="409" r:id="rId24"/>
    <p:sldId id="395" r:id="rId25"/>
    <p:sldId id="397" r:id="rId26"/>
    <p:sldId id="398" r:id="rId27"/>
    <p:sldId id="399" r:id="rId28"/>
    <p:sldId id="410" r:id="rId29"/>
    <p:sldId id="411" r:id="rId30"/>
    <p:sldId id="403" r:id="rId31"/>
    <p:sldId id="417" r:id="rId32"/>
    <p:sldId id="421" r:id="rId33"/>
    <p:sldId id="422" r:id="rId34"/>
    <p:sldId id="412" r:id="rId35"/>
    <p:sldId id="413" r:id="rId36"/>
    <p:sldId id="424" r:id="rId37"/>
    <p:sldId id="425" r:id="rId38"/>
    <p:sldId id="426" r:id="rId39"/>
    <p:sldId id="427" r:id="rId40"/>
    <p:sldId id="419" r:id="rId41"/>
    <p:sldId id="418" r:id="rId42"/>
    <p:sldId id="428" r:id="rId43"/>
    <p:sldId id="429" r:id="rId44"/>
    <p:sldId id="430" r:id="rId45"/>
    <p:sldId id="431" r:id="rId46"/>
    <p:sldId id="415" r:id="rId47"/>
    <p:sldId id="402" r:id="rId48"/>
    <p:sldId id="433" r:id="rId49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201"/>
    <p:restoredTop sz="88435"/>
  </p:normalViewPr>
  <p:slideViewPr>
    <p:cSldViewPr snapToGrid="0" snapToObjects="1">
      <p:cViewPr varScale="1">
        <p:scale>
          <a:sx n="69" d="100"/>
          <a:sy n="69" d="100"/>
        </p:scale>
        <p:origin x="216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2CD74CD-D753-8744-A2E1-67B2FE5974E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70155-4D7F-2D44-B3D5-C68057C51EF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FAE77-EE34-2340-A9ED-3C17705B29A9}" type="datetimeFigureOut">
              <a:rPr lang="en-US" smtClean="0"/>
              <a:t>9/12/24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A96284-9978-2341-943B-BFE1F5F3BED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957816-83AB-8448-B2D4-19B2BB2BAA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1B2C29-FF36-7D4C-9472-FCF02029E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920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42.jpeg>
</file>

<file path=ppt/media/image43.jpeg>
</file>

<file path=ppt/media/image51.jpeg>
</file>

<file path=ppt/media/image65.jpeg>
</file>

<file path=ppt/media/image8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75182-76CF-564F-947C-19123E22F84F}" type="datetimeFigureOut">
              <a:rPr lang="en-US" smtClean="0"/>
              <a:t>9/12/24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17E919-F0C9-3242-B799-B1AECE335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47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2593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22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80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5838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843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5532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661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31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2030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36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997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So, </a:t>
            </a:r>
            <a:r>
              <a:rPr lang="en-US" i="1" dirty="0">
                <a:solidFill>
                  <a:srgbClr val="0E0E0E"/>
                </a:solidFill>
                <a:effectLst/>
                <a:latin typeface=".SF NS"/>
              </a:rPr>
              <a:t>holomorphic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 roughly translates to “having the entire form” or “completely formed,” which relates to the idea that holomorphic functions behave very smoothly and predictably across their domain.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043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41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677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7E919-F0C9-3242-B799-B1AECE33523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7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C1EB-790F-7247-B712-69DCB0F4B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68623E-537A-2945-B5E4-9D08D4C7A1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aseline="0">
                <a:latin typeface="Avenir Light" panose="020B0402020203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1C7F8-B58E-604D-A02C-070D6C28C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F301B-4C39-0C47-84B5-C6E5C64BE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C04B6-F326-A341-8E70-5CB83B9CC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639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C1158-DDBA-454E-8AA8-83D0A93CF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520D54-E3CC-814E-B95B-7220312262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EFFF5-EB56-AE4B-9EC6-C858B62A8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DC202-950A-DF4D-AFFD-AA16FEC97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F1720-E80A-C048-B79F-12BC4A88E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18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5A97F3-399B-1E49-BAAE-1EB7BABC2D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33C54-1FD4-2344-B0DF-833D4539B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C0DC5-F258-F643-9273-9055763B1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10FB3-D17B-0745-BB26-3BF57D49B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5E213-EF8C-2F40-A454-3D87264FD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047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 tekstboks med under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6C04064-582F-4194-A0D4-8D33390F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68" y="161944"/>
            <a:ext cx="11431664" cy="754068"/>
          </a:xfrm>
        </p:spPr>
        <p:txBody>
          <a:bodyPr/>
          <a:lstStyle>
            <a:lvl1pPr>
              <a:defRPr sz="3500"/>
            </a:lvl1pPr>
          </a:lstStyle>
          <a:p>
            <a:r>
              <a:rPr lang="en-US" noProof="0"/>
              <a:t>Click to edit Master title style</a:t>
            </a:r>
            <a:endParaRPr lang="nb-NO" noProof="0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387AD4FF-2A17-41D2-9989-72E3EE53EDB7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9" y="1083366"/>
            <a:ext cx="11431663" cy="4975236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3579890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0FED-DAB5-6B45-B960-229912622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9B706-255C-3146-9F9E-F88AC35F8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A06BE-E0BB-C648-AF7B-8A11A7878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35BC4-D876-9E41-AFCA-EFA8C5D63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1C440-05E9-5344-A10B-9583EC7A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52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97747-424C-CC49-B42D-9CFF20A63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69FE1-B144-FD43-BCBB-7EB207AD4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26F06-4676-F147-BD72-BA6C22550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312DE-9F8B-1B46-BEAB-A0E64C8E3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1587B-C584-6E49-9DC1-05A03BA3F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08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7C939-684D-3942-858D-FCE388415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06A0E-44ED-AA47-9766-B6231F122C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725E7-AF4A-954B-8C32-B1510E1EC4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99DA2-228B-5347-B6F5-FFE3C09D7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25300-0828-1046-8AF6-87272DDF2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553BA-D3FC-9C46-8CE5-F7C5B2DC9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02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919BF-E28B-1C46-832F-9E19C73CA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98F2A9-790A-2A49-9DAC-7676B5AC1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B358EF-1087-A94E-8677-2CFDDE4A3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6DEB7C-61D2-7F4C-BF4B-D18808F4EA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732E1-84AB-154A-8252-AC83C03E60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87F135-14CD-E843-A5AD-98174C3CF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35D097-D07F-AA41-A041-003211CE5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8FAAF5-B118-794A-B8BA-066FCBB50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3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BE4F8-5FE9-144C-B46C-537B4E32D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EB3810-E53E-854B-9465-A7A0C18EA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9E7316-AE10-7F49-A664-6D7C28957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938E90-4979-9F4A-B49E-49051AD04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87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B50404-32C1-6740-A402-0131D3C9F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E61101-66D6-6D45-A183-FE8564D71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EF2A5-FB5B-9A4B-9A3D-289EDD5A8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882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F042-3C93-7143-8DA8-CC601C8E2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6CD37-625B-BA45-8A19-05522A0EA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23ECDC-9174-1042-9741-20DC919AD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824C80-DD37-AF47-9416-92A21ACB9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80D0E9-FCA4-D34D-99E5-8D06AA85E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A876A-BFE5-044B-BAE9-8438035A2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9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1B4AF-738D-3548-BD3A-A772FF71F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651A7B-68E4-6E4C-945A-21C255F33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EF8974-7061-4643-9131-821367192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5D842-A0F2-B74E-B1A7-F9BA33E5B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E0F-F1B2-EF4B-A8EE-E2FBA9EDBFA7}" type="datetimeFigureOut">
              <a:rPr lang="en-US" smtClean="0"/>
              <a:t>9/12/24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3807B-6BAE-B740-8D16-D64C936DA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03A91-12B0-F84D-9EF4-8868F45C6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F1548-D5B3-2748-B836-73DB37690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13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002C7F-E0DA-364C-8BC3-70E46E95C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93C3-1050-824B-BA69-AB9ED692D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4690-652E-BD46-94F4-E3DE17C233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7D075E0F-F1B2-EF4B-A8EE-E2FBA9EDBFA7}" type="datetimeFigureOut">
              <a:rPr lang="en-US" smtClean="0"/>
              <a:pPr/>
              <a:t>9/12/24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010CA-2EF1-0A49-8F1E-1D872244A4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F894D-556E-E647-B8F8-4ABD71696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35BF1548-D5B3-2748-B836-73DB37690C0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133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venir Light" panose="020B04020202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sqc.org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emf"/><Relationship Id="rId4" Type="http://schemas.openxmlformats.org/officeDocument/2006/relationships/image" Target="../media/image4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emf"/><Relationship Id="rId5" Type="http://schemas.openxmlformats.org/officeDocument/2006/relationships/image" Target="../media/image69.emf"/><Relationship Id="rId4" Type="http://schemas.openxmlformats.org/officeDocument/2006/relationships/image" Target="../media/image68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4" Type="http://schemas.openxmlformats.org/officeDocument/2006/relationships/image" Target="../media/image71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8.emf"/><Relationship Id="rId4" Type="http://schemas.openxmlformats.org/officeDocument/2006/relationships/image" Target="../media/image77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5" Type="http://schemas.openxmlformats.org/officeDocument/2006/relationships/image" Target="../media/image81.emf"/><Relationship Id="rId4" Type="http://schemas.openxmlformats.org/officeDocument/2006/relationships/image" Target="../media/image80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83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8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1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imenkva.github.io/esqc_material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2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C67229C-8B0D-7344-9C85-1807B929D2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en-US"/>
              <a:t>By Simen Kvaal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3FF875-61BC-C592-1D71-D79CAD3AB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728" y="1417913"/>
            <a:ext cx="4942280" cy="402217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A9050D-4BB1-FABE-F184-AE2236E9A66A}"/>
              </a:ext>
            </a:extLst>
          </p:cNvPr>
          <p:cNvSpPr txBox="1">
            <a:spLocks/>
          </p:cNvSpPr>
          <p:nvPr/>
        </p:nvSpPr>
        <p:spPr>
          <a:xfrm>
            <a:off x="643467" y="804822"/>
            <a:ext cx="4620584" cy="45671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Avenir Light" panose="020B0402020203020204" pitchFamily="34" charset="77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/>
              <a:t>ESQC 2024</a:t>
            </a:r>
          </a:p>
          <a:p>
            <a:pPr algn="l"/>
            <a:endParaRPr lang="en-US" sz="4400" dirty="0"/>
          </a:p>
          <a:p>
            <a:pPr algn="l"/>
            <a:r>
              <a:rPr lang="en-US" sz="4400" dirty="0"/>
              <a:t>Mathematical Methods</a:t>
            </a:r>
            <a:br>
              <a:rPr lang="en-US" sz="4400" dirty="0"/>
            </a:br>
            <a:r>
              <a:rPr lang="en-US" sz="4400" dirty="0"/>
              <a:t>Lecture 5</a:t>
            </a:r>
          </a:p>
        </p:txBody>
      </p:sp>
    </p:spTree>
    <p:extLst>
      <p:ext uri="{BB962C8B-B14F-4D97-AF65-F5344CB8AC3E}">
        <p14:creationId xmlns:p14="http://schemas.microsoft.com/office/powerpoint/2010/main" val="2980123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12AFF-A0D3-FE45-9137-C73555ACD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idea of a pure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13ADB-1FBE-3745-8F35-A0FBA3CB6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Which functions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z</a:t>
            </a:r>
            <a:r>
              <a:rPr lang="en-US" dirty="0"/>
              <a:t>) are “pure functions of complex </a:t>
            </a:r>
            <a:r>
              <a:rPr lang="en-US" i="1" dirty="0"/>
              <a:t>z</a:t>
            </a:r>
            <a:r>
              <a:rPr lang="en-US" dirty="0"/>
              <a:t>”?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“Pure” become infinitely differentiable!</a:t>
            </a:r>
          </a:p>
          <a:p>
            <a:r>
              <a:rPr lang="en-US" dirty="0"/>
              <a:t>Beautiful and useful theorems on their behavior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CA91DE-4ECB-E748-98AD-3BA6ACDC9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828" y="2891790"/>
            <a:ext cx="1143000" cy="342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E484A7-271A-3648-8C19-13200AEB6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2284" y="2860040"/>
            <a:ext cx="4546600" cy="40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07159C-9CD9-644E-B256-DB42F5596A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1742" y="2675890"/>
            <a:ext cx="1219200" cy="774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5604D4-527A-0C48-9C91-DBBA149C14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1828" y="3555239"/>
            <a:ext cx="3162300" cy="749300"/>
          </a:xfrm>
          <a:prstGeom prst="rect">
            <a:avLst/>
          </a:prstGeom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6663FFB8-3E2B-3842-8044-AB441688E3A2}"/>
              </a:ext>
            </a:extLst>
          </p:cNvPr>
          <p:cNvSpPr/>
          <p:nvPr/>
        </p:nvSpPr>
        <p:spPr>
          <a:xfrm>
            <a:off x="5986272" y="3421983"/>
            <a:ext cx="3162300" cy="1264318"/>
          </a:xfrm>
          <a:prstGeom prst="wedgeEllipseCallout">
            <a:avLst>
              <a:gd name="adj1" fmla="val -77976"/>
              <a:gd name="adj2" fmla="val 5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Not ”pure” 🙁</a:t>
            </a:r>
          </a:p>
        </p:txBody>
      </p:sp>
    </p:spTree>
    <p:extLst>
      <p:ext uri="{BB962C8B-B14F-4D97-AF65-F5344CB8AC3E}">
        <p14:creationId xmlns:p14="http://schemas.microsoft.com/office/powerpoint/2010/main" val="306365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4A2A47F-832D-FB45-BD86-3557F083A036}"/>
              </a:ext>
            </a:extLst>
          </p:cNvPr>
          <p:cNvSpPr/>
          <p:nvPr/>
        </p:nvSpPr>
        <p:spPr>
          <a:xfrm>
            <a:off x="1280160" y="5096988"/>
            <a:ext cx="5852160" cy="13959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The definition is </a:t>
            </a:r>
            <a:r>
              <a:rPr lang="en-US" sz="2800" i="1" dirty="0"/>
              <a:t>the same </a:t>
            </a:r>
            <a:r>
              <a:rPr lang="en-US" sz="2800" dirty="0"/>
              <a:t>as</a:t>
            </a:r>
            <a:br>
              <a:rPr lang="en-US" sz="2800" dirty="0"/>
            </a:br>
            <a:r>
              <a:rPr lang="en-US" sz="2800" dirty="0"/>
              <a:t> in one-variable calculus, </a:t>
            </a:r>
          </a:p>
          <a:p>
            <a:pPr algn="ctr"/>
            <a:r>
              <a:rPr lang="en-US" sz="2800" dirty="0"/>
              <a:t>BUT </a:t>
            </a:r>
            <a:r>
              <a:rPr lang="en-US" sz="2800" i="1" dirty="0"/>
              <a:t>h</a:t>
            </a:r>
            <a:r>
              <a:rPr lang="en-US" sz="2800" dirty="0"/>
              <a:t> can approach 0 in more ways!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DE279F-E7F3-994D-B621-4A41A65A4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69" y="280416"/>
            <a:ext cx="13782267" cy="403174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3AD43E6-2422-F54E-B29A-3774ECA6A8AE}"/>
              </a:ext>
            </a:extLst>
          </p:cNvPr>
          <p:cNvSpPr/>
          <p:nvPr/>
        </p:nvSpPr>
        <p:spPr>
          <a:xfrm>
            <a:off x="6339248" y="4686120"/>
            <a:ext cx="15861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600" dirty="0"/>
              <a:t>💡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727C11-4B03-00E9-BC3C-62D4E0A51AB2}"/>
              </a:ext>
            </a:extLst>
          </p:cNvPr>
          <p:cNvSpPr txBox="1"/>
          <p:nvPr/>
        </p:nvSpPr>
        <p:spPr>
          <a:xfrm>
            <a:off x="2088896" y="4224455"/>
            <a:ext cx="2117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holomorphic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38AB584-2F3D-1F83-915D-BBDA254F4B76}"/>
              </a:ext>
            </a:extLst>
          </p:cNvPr>
          <p:cNvCxnSpPr/>
          <p:nvPr/>
        </p:nvCxnSpPr>
        <p:spPr>
          <a:xfrm>
            <a:off x="2235200" y="3739972"/>
            <a:ext cx="1092200" cy="28592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B4FD812-372B-1D8E-C0E1-AB7F27386E8F}"/>
              </a:ext>
            </a:extLst>
          </p:cNvPr>
          <p:cNvCxnSpPr>
            <a:cxnSpLocks/>
          </p:cNvCxnSpPr>
          <p:nvPr/>
        </p:nvCxnSpPr>
        <p:spPr>
          <a:xfrm flipV="1">
            <a:off x="2235200" y="3739972"/>
            <a:ext cx="1092200" cy="28592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209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FA1B1-887C-D049-809C-BD24A7AD2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Cauchy—Riemann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13FAD-10D0-3E43-9175-7C0715E83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en-US" dirty="0"/>
              <a:t>A complex function </a:t>
            </a:r>
            <a:r>
              <a:rPr lang="en-US" i="1" dirty="0"/>
              <a:t>f</a:t>
            </a:r>
            <a:r>
              <a:rPr lang="en-US" dirty="0"/>
              <a:t> : ℂ → ℂ can be viewed as a function </a:t>
            </a:r>
            <a:r>
              <a:rPr lang="en-US" i="1" dirty="0"/>
              <a:t>f</a:t>
            </a:r>
            <a:r>
              <a:rPr lang="en-US" dirty="0"/>
              <a:t> : ℝ</a:t>
            </a:r>
            <a:r>
              <a:rPr lang="en-US" baseline="30000" dirty="0"/>
              <a:t>2</a:t>
            </a:r>
            <a:r>
              <a:rPr lang="en-US" dirty="0"/>
              <a:t>→ℝ</a:t>
            </a:r>
            <a:r>
              <a:rPr lang="en-US" baseline="30000" dirty="0"/>
              <a:t>2</a:t>
            </a:r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r>
              <a:rPr lang="en-US" dirty="0"/>
              <a:t>Consequence of complex differentiability: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E60C62-F96B-9942-A72A-3B1CC0867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6750" y="2660142"/>
            <a:ext cx="3238500" cy="342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C391D8-7150-A844-917A-064CF2BA99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5666" y="4602426"/>
            <a:ext cx="2654300" cy="825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8A21C3-D890-374F-993D-CA636838D0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50" y="4602426"/>
            <a:ext cx="2870200" cy="825500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FDD43DD2-892D-C646-1A9A-241B001077B3}"/>
              </a:ext>
            </a:extLst>
          </p:cNvPr>
          <p:cNvSpPr/>
          <p:nvPr/>
        </p:nvSpPr>
        <p:spPr>
          <a:xfrm>
            <a:off x="8286751" y="2257425"/>
            <a:ext cx="3905250" cy="2143125"/>
          </a:xfrm>
          <a:prstGeom prst="wedgeEllipseCallout">
            <a:avLst>
              <a:gd name="adj1" fmla="val -45525"/>
              <a:gd name="adj2" fmla="val 4550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Strongly restricts complex differentiable functions!</a:t>
            </a:r>
          </a:p>
        </p:txBody>
      </p:sp>
    </p:spTree>
    <p:extLst>
      <p:ext uri="{BB962C8B-B14F-4D97-AF65-F5344CB8AC3E}">
        <p14:creationId xmlns:p14="http://schemas.microsoft.com/office/powerpoint/2010/main" val="948050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668F2E-8079-2449-A3BC-0415B555C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95" y="98130"/>
            <a:ext cx="13083831" cy="6107598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F75841DD-3D97-2B48-BCFC-29345B850D96}"/>
              </a:ext>
            </a:extLst>
          </p:cNvPr>
          <p:cNvSpPr/>
          <p:nvPr/>
        </p:nvSpPr>
        <p:spPr>
          <a:xfrm>
            <a:off x="8449056" y="1109472"/>
            <a:ext cx="3169920" cy="2487168"/>
          </a:xfrm>
          <a:prstGeom prst="wedgeEllipseCallout">
            <a:avLst>
              <a:gd name="adj1" fmla="val -51031"/>
              <a:gd name="adj2" fmla="val 475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Notice how algebra is used, no limits needed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77CFC3-C12B-9928-BF6C-B53C3D5F9BB8}"/>
              </a:ext>
            </a:extLst>
          </p:cNvPr>
          <p:cNvSpPr/>
          <p:nvPr/>
        </p:nvSpPr>
        <p:spPr>
          <a:xfrm>
            <a:off x="3857625" y="3871913"/>
            <a:ext cx="1657350" cy="857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BB0D98-6E64-537A-2531-AAD7DAEB8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975" y="3963988"/>
            <a:ext cx="16510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849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5B27C6-1832-0846-A682-77C77FD93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20" y="140448"/>
            <a:ext cx="12521692" cy="6078996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9E156B02-6967-D244-9DF4-14495DDB1CEE}"/>
              </a:ext>
            </a:extLst>
          </p:cNvPr>
          <p:cNvSpPr/>
          <p:nvPr/>
        </p:nvSpPr>
        <p:spPr>
          <a:xfrm>
            <a:off x="8497824" y="1267968"/>
            <a:ext cx="3377184" cy="2560320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Re z is not complex differentiable either</a:t>
            </a:r>
          </a:p>
        </p:txBody>
      </p:sp>
    </p:spTree>
    <p:extLst>
      <p:ext uri="{BB962C8B-B14F-4D97-AF65-F5344CB8AC3E}">
        <p14:creationId xmlns:p14="http://schemas.microsoft.com/office/powerpoint/2010/main" val="2009770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D58683-449E-DB41-88E5-42E2DEAA9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011" y="390144"/>
            <a:ext cx="14725133" cy="5315712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ECE3961A-B1AF-7247-8E3B-DA167101C0E7}"/>
              </a:ext>
            </a:extLst>
          </p:cNvPr>
          <p:cNvSpPr/>
          <p:nvPr/>
        </p:nvSpPr>
        <p:spPr>
          <a:xfrm>
            <a:off x="8705088" y="3706368"/>
            <a:ext cx="3389376" cy="2401824"/>
          </a:xfrm>
          <a:prstGeom prst="wedgeEllipseCallout">
            <a:avLst>
              <a:gd name="adj1" fmla="val -64718"/>
              <a:gd name="adj2" fmla="val -136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The concept of a series is very important in general</a:t>
            </a:r>
          </a:p>
        </p:txBody>
      </p:sp>
    </p:spTree>
    <p:extLst>
      <p:ext uri="{BB962C8B-B14F-4D97-AF65-F5344CB8AC3E}">
        <p14:creationId xmlns:p14="http://schemas.microsoft.com/office/powerpoint/2010/main" val="276564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D8CE-5344-6F45-82F7-CD7C3AF49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Holomorphic functions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7F0F39-AA1D-88F7-ECF3-57879B45E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Given </a:t>
            </a:r>
          </a:p>
          <a:p>
            <a:r>
              <a:rPr lang="en-US" sz="2400" dirty="0"/>
              <a:t>If </a:t>
            </a:r>
            <a:r>
              <a:rPr lang="en-US" sz="2400" i="1" dirty="0"/>
              <a:t>f </a:t>
            </a:r>
            <a:r>
              <a:rPr lang="en-US" sz="2400" dirty="0"/>
              <a:t>is complex differentiable at all</a:t>
            </a:r>
          </a:p>
          <a:p>
            <a:r>
              <a:rPr lang="en-US" sz="2400" dirty="0"/>
              <a:t>We say that </a:t>
            </a:r>
            <a:r>
              <a:rPr lang="en-US" sz="2400" i="1" dirty="0"/>
              <a:t>f </a:t>
            </a:r>
            <a:r>
              <a:rPr lang="en-US" sz="2400" dirty="0"/>
              <a:t>is </a:t>
            </a:r>
            <a:r>
              <a:rPr lang="en-US" sz="2400" u="sng" dirty="0"/>
              <a:t>holomorphic</a:t>
            </a:r>
          </a:p>
          <a:p>
            <a:r>
              <a:rPr lang="en-US" sz="2400" i="1" dirty="0"/>
              <a:t>Cauchy-Riemann implies:</a:t>
            </a:r>
          </a:p>
          <a:p>
            <a:pPr lvl="1"/>
            <a:r>
              <a:rPr lang="en-US" i="1" dirty="0"/>
              <a:t>f is infinitely many times differentiable</a:t>
            </a:r>
            <a:r>
              <a:rPr lang="en-US" sz="2000" dirty="0"/>
              <a:t> </a:t>
            </a:r>
          </a:p>
        </p:txBody>
      </p:sp>
      <p:sp>
        <p:nvSpPr>
          <p:cNvPr id="11" name="Folded Corner 10">
            <a:extLst>
              <a:ext uri="{FF2B5EF4-FFF2-40B4-BE49-F238E27FC236}">
                <a16:creationId xmlns:a16="http://schemas.microsoft.com/office/drawing/2014/main" id="{866FA6B9-367D-58AE-69EA-961880E00830}"/>
              </a:ext>
            </a:extLst>
          </p:cNvPr>
          <p:cNvSpPr/>
          <p:nvPr/>
        </p:nvSpPr>
        <p:spPr>
          <a:xfrm>
            <a:off x="1272377" y="4276328"/>
            <a:ext cx="5457036" cy="2476499"/>
          </a:xfrm>
          <a:prstGeom prst="foldedCorner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rgbClr val="0E0E0E"/>
                </a:solidFill>
                <a:effectLst/>
                <a:latin typeface=".SF NS"/>
              </a:rPr>
              <a:t>Etymology:</a:t>
            </a:r>
            <a:endParaRPr lang="en-US" sz="2400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sz="2400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US" sz="2400" b="1" dirty="0">
                <a:solidFill>
                  <a:srgbClr val="0E0E0E"/>
                </a:solidFill>
                <a:effectLst/>
                <a:latin typeface=".SF NS"/>
              </a:rPr>
              <a:t>Holo-</a:t>
            </a:r>
            <a:r>
              <a:rPr lang="en-US" sz="2400" dirty="0">
                <a:solidFill>
                  <a:srgbClr val="0E0E0E"/>
                </a:solidFill>
                <a:effectLst/>
                <a:latin typeface=".SF NS"/>
              </a:rPr>
              <a:t>: from the Greek word </a:t>
            </a:r>
            <a:r>
              <a:rPr lang="en-US" sz="2400" i="1" dirty="0" err="1">
                <a:solidFill>
                  <a:srgbClr val="0E0E0E"/>
                </a:solidFill>
                <a:effectLst/>
                <a:latin typeface=".SF NS"/>
              </a:rPr>
              <a:t>holos</a:t>
            </a:r>
            <a:r>
              <a:rPr lang="en-US" sz="2400" dirty="0">
                <a:solidFill>
                  <a:srgbClr val="0E0E0E"/>
                </a:solidFill>
                <a:effectLst/>
                <a:latin typeface=".SF NS"/>
              </a:rPr>
              <a:t>, meaning “whole” or “entire.”</a:t>
            </a:r>
          </a:p>
          <a:p>
            <a:r>
              <a:rPr lang="en-US" sz="2400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US" sz="2400" b="1" dirty="0">
                <a:solidFill>
                  <a:srgbClr val="0E0E0E"/>
                </a:solidFill>
                <a:effectLst/>
                <a:latin typeface=".SF NS"/>
              </a:rPr>
              <a:t>-morphic</a:t>
            </a:r>
            <a:r>
              <a:rPr lang="en-US" sz="2400" dirty="0">
                <a:solidFill>
                  <a:srgbClr val="0E0E0E"/>
                </a:solidFill>
                <a:effectLst/>
                <a:latin typeface=".SF NS"/>
              </a:rPr>
              <a:t>: from the Greek word </a:t>
            </a:r>
            <a:r>
              <a:rPr lang="en-US" sz="2400" i="1" dirty="0" err="1">
                <a:solidFill>
                  <a:srgbClr val="0E0E0E"/>
                </a:solidFill>
                <a:effectLst/>
                <a:latin typeface=".SF NS"/>
              </a:rPr>
              <a:t>morphē</a:t>
            </a:r>
            <a:r>
              <a:rPr lang="en-US" sz="2400" dirty="0">
                <a:solidFill>
                  <a:srgbClr val="0E0E0E"/>
                </a:solidFill>
                <a:effectLst/>
                <a:latin typeface=".SF NS"/>
              </a:rPr>
              <a:t>, meaning “form” or “shape.”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8C2D00-6B40-A15B-F0FA-BF065960E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794" y="2327672"/>
            <a:ext cx="825500" cy="25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227E5F-16FC-6214-FE79-664C03EF12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4182" y="1951442"/>
            <a:ext cx="1460500" cy="292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1A1D75-009F-95EE-6723-F1AD5125C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6368" y="1287385"/>
            <a:ext cx="4454489" cy="488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683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5B355-0911-1E56-5DE3-6916ABBBC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Isolated singularities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89A1F5A-B3B5-FC0E-78FB-363BB62BB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Suppose </a:t>
            </a:r>
            <a:r>
              <a:rPr lang="en-US" i="1" dirty="0"/>
              <a:t>f</a:t>
            </a:r>
            <a:r>
              <a:rPr lang="en-US" dirty="0"/>
              <a:t> is holomorphic in a punctured disc (</a:t>
            </a:r>
            <a:r>
              <a:rPr lang="en-US" i="1" dirty="0"/>
              <a:t>z</a:t>
            </a:r>
            <a:r>
              <a:rPr lang="en-US" baseline="-25000" dirty="0"/>
              <a:t>0</a:t>
            </a:r>
            <a:r>
              <a:rPr lang="en-US" dirty="0"/>
              <a:t> not in set)</a:t>
            </a:r>
          </a:p>
          <a:p>
            <a:r>
              <a:rPr lang="en-US" dirty="0"/>
              <a:t>We say that </a:t>
            </a:r>
            <a:r>
              <a:rPr lang="en-US" i="1" dirty="0"/>
              <a:t>f</a:t>
            </a:r>
            <a:r>
              <a:rPr lang="en-US" dirty="0"/>
              <a:t> has an </a:t>
            </a:r>
            <a:r>
              <a:rPr lang="en-US" u="sng" dirty="0"/>
              <a:t>isolated singularity</a:t>
            </a:r>
          </a:p>
          <a:p>
            <a:r>
              <a:rPr lang="en-US" dirty="0"/>
              <a:t>Three options:</a:t>
            </a:r>
          </a:p>
          <a:p>
            <a:pPr marL="514350" indent="-514350">
              <a:buFont typeface="+mj-lt"/>
              <a:buAutoNum type="arabicPeriod"/>
            </a:pPr>
            <a:r>
              <a:rPr lang="en-US" i="1" dirty="0"/>
              <a:t>Removable singularity:</a:t>
            </a:r>
          </a:p>
          <a:p>
            <a:pPr lvl="1"/>
            <a:r>
              <a:rPr lang="en-US" i="1" dirty="0"/>
              <a:t>f</a:t>
            </a:r>
            <a:r>
              <a:rPr lang="en-US" dirty="0"/>
              <a:t> can be extended to the hole</a:t>
            </a:r>
          </a:p>
          <a:p>
            <a:pPr marL="514350" indent="-514350">
              <a:buFont typeface="+mj-lt"/>
              <a:buAutoNum type="arabicPeriod"/>
            </a:pPr>
            <a:r>
              <a:rPr lang="en-US" i="1" dirty="0"/>
              <a:t>Pole of order p:</a:t>
            </a:r>
          </a:p>
          <a:p>
            <a:pPr lvl="1"/>
            <a:r>
              <a:rPr lang="en-US" i="1" dirty="0"/>
              <a:t>f </a:t>
            </a:r>
            <a:r>
              <a:rPr lang="en-US" dirty="0"/>
              <a:t>cannot be extended, </a:t>
            </a:r>
          </a:p>
          <a:p>
            <a:pPr marL="514350" indent="-514350">
              <a:buFont typeface="+mj-lt"/>
              <a:buAutoNum type="arabicPeriod"/>
            </a:pPr>
            <a:r>
              <a:rPr lang="en-US" i="1" dirty="0"/>
              <a:t>Essential singularity:</a:t>
            </a:r>
          </a:p>
          <a:p>
            <a:pPr lvl="1"/>
            <a:r>
              <a:rPr lang="en-US" i="1" dirty="0"/>
              <a:t>f </a:t>
            </a:r>
            <a:r>
              <a:rPr lang="en-US" dirty="0"/>
              <a:t>cannot be extended, does not behave like a pole </a:t>
            </a:r>
            <a:endParaRPr lang="en-US" i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469833F-1D6F-9BFB-833D-69E437737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5035" y="2552082"/>
            <a:ext cx="3964143" cy="43513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D275F6-25DF-CFCA-BEB0-D2D61B518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0" y="4584700"/>
            <a:ext cx="20574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040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B834C-E55D-5FA4-24E6-1E1663C60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Holomorphic functions are analytic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66302-0AE6-CA6D-086E-74E8DFA71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that if </a:t>
            </a:r>
            <a:r>
              <a:rPr lang="en-US" i="1" dirty="0"/>
              <a:t>f</a:t>
            </a:r>
            <a:r>
              <a:rPr lang="en-US" dirty="0"/>
              <a:t> is differentiable</a:t>
            </a:r>
          </a:p>
          <a:p>
            <a:endParaRPr lang="en-US" dirty="0"/>
          </a:p>
          <a:p>
            <a:r>
              <a:rPr lang="en-US" dirty="0"/>
              <a:t>But holomorphic means infinitely differentiable</a:t>
            </a:r>
          </a:p>
          <a:p>
            <a:r>
              <a:rPr lang="en-US" dirty="0"/>
              <a:t>Remarkably, we have a convergent </a:t>
            </a:r>
            <a:r>
              <a:rPr lang="en-US" i="1" dirty="0"/>
              <a:t>power series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There is always a (possible infinitely large) disc where the series converges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D85024-2D85-5C48-7827-93B055D19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650" y="2393950"/>
            <a:ext cx="4051300" cy="342900"/>
          </a:xfrm>
          <a:prstGeom prst="rect">
            <a:avLst/>
          </a:prstGeom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5048C1A9-EF2C-2006-4CFD-36E1FEBF0CF5}"/>
              </a:ext>
            </a:extLst>
          </p:cNvPr>
          <p:cNvSpPr/>
          <p:nvPr/>
        </p:nvSpPr>
        <p:spPr>
          <a:xfrm>
            <a:off x="7473950" y="1460499"/>
            <a:ext cx="2257044" cy="1048227"/>
          </a:xfrm>
          <a:prstGeom prst="wedgeEllipseCallout">
            <a:avLst>
              <a:gd name="adj1" fmla="val -51031"/>
              <a:gd name="adj2" fmla="val 475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Small error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779EF0-CEBB-B6DC-59E3-C1BAA128E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6550" y="4001294"/>
            <a:ext cx="5143500" cy="635000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id="{D6704194-8C43-528D-8430-4385CC55609B}"/>
              </a:ext>
            </a:extLst>
          </p:cNvPr>
          <p:cNvSpPr/>
          <p:nvPr/>
        </p:nvSpPr>
        <p:spPr>
          <a:xfrm>
            <a:off x="8274050" y="3174999"/>
            <a:ext cx="2418832" cy="1174276"/>
          </a:xfrm>
          <a:prstGeom prst="wedgeEllipseCallout">
            <a:avLst>
              <a:gd name="adj1" fmla="val -51031"/>
              <a:gd name="adj2" fmla="val 475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Infinite series, no error!</a:t>
            </a:r>
          </a:p>
        </p:txBody>
      </p:sp>
    </p:spTree>
    <p:extLst>
      <p:ext uri="{BB962C8B-B14F-4D97-AF65-F5344CB8AC3E}">
        <p14:creationId xmlns:p14="http://schemas.microsoft.com/office/powerpoint/2010/main" val="44907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2" animBg="1"/>
      <p:bldP spid="7" grpId="2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E9DC0B-3E22-434C-AAB4-A65805049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15" y="829056"/>
            <a:ext cx="13192841" cy="5474208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DA4F9645-3568-5940-817C-296B0A8E1F48}"/>
              </a:ext>
            </a:extLst>
          </p:cNvPr>
          <p:cNvSpPr/>
          <p:nvPr/>
        </p:nvSpPr>
        <p:spPr>
          <a:xfrm>
            <a:off x="8570478" y="239859"/>
            <a:ext cx="2889504" cy="238963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So functions can be defined as power series!</a:t>
            </a:r>
          </a:p>
        </p:txBody>
      </p:sp>
    </p:spTree>
    <p:extLst>
      <p:ext uri="{BB962C8B-B14F-4D97-AF65-F5344CB8AC3E}">
        <p14:creationId xmlns:p14="http://schemas.microsoft.com/office/powerpoint/2010/main" val="369919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791D0-BBB5-324A-9185-7E0D32EB7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79829"/>
            <a:ext cx="6070841" cy="988255"/>
          </a:xfrm>
        </p:spPr>
        <p:txBody>
          <a:bodyPr/>
          <a:lstStyle/>
          <a:p>
            <a:r>
              <a:rPr lang="en-US" dirty="0"/>
              <a:t>Where to find the material</a:t>
            </a:r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0D5ED1D-0748-87A0-4406-274657C1D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6561" y="2012561"/>
            <a:ext cx="4845439" cy="4845439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5D1E276F-F95E-CBC2-BABB-A25EE82E39C4}"/>
              </a:ext>
            </a:extLst>
          </p:cNvPr>
          <p:cNvSpPr/>
          <p:nvPr/>
        </p:nvSpPr>
        <p:spPr>
          <a:xfrm>
            <a:off x="8471169" y="457200"/>
            <a:ext cx="2343004" cy="1325564"/>
          </a:xfrm>
          <a:prstGeom prst="wedgeRoundRectCallout">
            <a:avLst>
              <a:gd name="adj1" fmla="val 12190"/>
              <a:gd name="adj2" fmla="val 8584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venir Book" panose="02000503020000020003" pitchFamily="2" charset="0"/>
              </a:rPr>
              <a:t>SCAN ME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C826372-48FA-A38D-1EEF-0CD62B67A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531" y="2210731"/>
            <a:ext cx="6070841" cy="3993122"/>
          </a:xfrm>
        </p:spPr>
        <p:txBody>
          <a:bodyPr/>
          <a:lstStyle/>
          <a:p>
            <a:r>
              <a:rPr lang="en-US" dirty="0"/>
              <a:t>Alternative 1:</a:t>
            </a:r>
          </a:p>
          <a:p>
            <a:pPr lvl="1"/>
            <a:r>
              <a:rPr lang="en-US" dirty="0">
                <a:hlinkClick r:id="rId3"/>
              </a:rPr>
              <a:t>www.esqc.org</a:t>
            </a:r>
            <a:r>
              <a:rPr lang="en-US" dirty="0"/>
              <a:t>, go </a:t>
            </a:r>
            <a:r>
              <a:rPr lang="en-US" dirty="0" err="1"/>
              <a:t>to“lectures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Find links there</a:t>
            </a:r>
          </a:p>
          <a:p>
            <a:r>
              <a:rPr lang="en-US" dirty="0"/>
              <a:t>Alternative 2:</a:t>
            </a:r>
          </a:p>
          <a:p>
            <a:pPr lvl="1"/>
            <a:r>
              <a:rPr lang="en-US" dirty="0"/>
              <a:t>Scan QR code</a:t>
            </a:r>
          </a:p>
          <a:p>
            <a:pPr lvl="1"/>
            <a:r>
              <a:rPr lang="en-US" dirty="0" err="1"/>
              <a:t>simenkva.github.io</a:t>
            </a:r>
            <a:r>
              <a:rPr lang="en-US" dirty="0"/>
              <a:t>/</a:t>
            </a:r>
            <a:r>
              <a:rPr lang="en-US" dirty="0" err="1"/>
              <a:t>esqc_material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1320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2C6730-04D0-A347-B150-EA799BC77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04" y="0"/>
            <a:ext cx="10729468" cy="62996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4EC5EA-EFB3-FA45-BAAC-FBF73FF0D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128" y="343133"/>
            <a:ext cx="6807200" cy="2806700"/>
          </a:xfrm>
          <a:prstGeom prst="rect">
            <a:avLst/>
          </a:prstGeom>
        </p:spPr>
      </p:pic>
      <p:sp>
        <p:nvSpPr>
          <p:cNvPr id="8" name="Oval Callout 7">
            <a:extLst>
              <a:ext uri="{FF2B5EF4-FFF2-40B4-BE49-F238E27FC236}">
                <a16:creationId xmlns:a16="http://schemas.microsoft.com/office/drawing/2014/main" id="{84E5E9C6-515F-6846-9A08-A45AB48760A7}"/>
              </a:ext>
            </a:extLst>
          </p:cNvPr>
          <p:cNvSpPr/>
          <p:nvPr/>
        </p:nvSpPr>
        <p:spPr>
          <a:xfrm>
            <a:off x="9278112" y="3149833"/>
            <a:ext cx="2426208" cy="2313432"/>
          </a:xfrm>
          <a:prstGeom prst="wedgeEllipseCallout">
            <a:avLst>
              <a:gd name="adj1" fmla="val -173094"/>
              <a:gd name="adj2" fmla="val -950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origin could be any complex number, and not only zero</a:t>
            </a:r>
          </a:p>
        </p:txBody>
      </p:sp>
    </p:spTree>
    <p:extLst>
      <p:ext uri="{BB962C8B-B14F-4D97-AF65-F5344CB8AC3E}">
        <p14:creationId xmlns:p14="http://schemas.microsoft.com/office/powerpoint/2010/main" val="1097685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0D41A5-B992-3A44-AD81-4369B0CC2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8832" y="3618300"/>
            <a:ext cx="4535043" cy="287457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26115AE-BEFF-5043-9EBB-95D2D1950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Convergence radius when starting from different points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5304FC-E144-EF48-BF24-DD96CC80B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In general, one can develop power series around different points, converging to the </a:t>
            </a:r>
            <a:r>
              <a:rPr lang="en-US" i="1" dirty="0"/>
              <a:t>same function</a:t>
            </a:r>
          </a:p>
          <a:p>
            <a:r>
              <a:rPr lang="en-US" i="1" dirty="0"/>
              <a:t>But the convergence radius can be different</a:t>
            </a:r>
          </a:p>
          <a:p>
            <a:r>
              <a:rPr lang="en-US" dirty="0"/>
              <a:t>Radius is determined by </a:t>
            </a:r>
            <a:r>
              <a:rPr lang="en-US" i="1" dirty="0"/>
              <a:t>closest singularity</a:t>
            </a:r>
            <a:r>
              <a:rPr lang="en-US" dirty="0"/>
              <a:t>, e.g., pole</a:t>
            </a:r>
          </a:p>
        </p:txBody>
      </p:sp>
    </p:spTree>
    <p:extLst>
      <p:ext uri="{BB962C8B-B14F-4D97-AF65-F5344CB8AC3E}">
        <p14:creationId xmlns:p14="http://schemas.microsoft.com/office/powerpoint/2010/main" val="290228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7B32E-0797-CE33-FF10-3CE359941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Laurent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F2596-A75D-CA24-69DA-50D7C5E2D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develop power series near a pole!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Example: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649D7E-FBC5-8900-14A5-1C0D51BE8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835" y="1690688"/>
            <a:ext cx="3964143" cy="4351338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id="{43FD418E-23CD-1E5D-B7F3-C333B290708A}"/>
              </a:ext>
            </a:extLst>
          </p:cNvPr>
          <p:cNvSpPr/>
          <p:nvPr/>
        </p:nvSpPr>
        <p:spPr>
          <a:xfrm>
            <a:off x="5658791" y="407510"/>
            <a:ext cx="2257044" cy="1048227"/>
          </a:xfrm>
          <a:prstGeom prst="wedgeEllipseCallout">
            <a:avLst>
              <a:gd name="adj1" fmla="val -32462"/>
              <a:gd name="adj2" fmla="val 1505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No error!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670433-D25A-3D43-F856-44A1D5367A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3341" y="4660900"/>
            <a:ext cx="3962400" cy="685800"/>
          </a:xfrm>
          <a:prstGeom prst="rect">
            <a:avLst/>
          </a:prstGeom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35BD6305-4E0E-3977-79A2-142432F5F397}"/>
              </a:ext>
            </a:extLst>
          </p:cNvPr>
          <p:cNvSpPr/>
          <p:nvPr/>
        </p:nvSpPr>
        <p:spPr>
          <a:xfrm>
            <a:off x="6852590" y="5373210"/>
            <a:ext cx="3739209" cy="1484790"/>
          </a:xfrm>
          <a:prstGeom prst="wedgeEllipseCallout">
            <a:avLst>
              <a:gd name="adj1" fmla="val -87605"/>
              <a:gd name="adj2" fmla="val -517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Laurent expansion around pole at z=0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C1B939-5CC0-7C85-8995-1681F3ADFD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8590" y="2540000"/>
            <a:ext cx="27940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91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animBg="1"/>
      <p:bldP spid="9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CAF29-BDA4-BE95-8739-82FD9C819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Removable singularity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5441-6908-765E-BC5D-CA3EF0E33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function is defined everywhere except </a:t>
            </a:r>
            <a:r>
              <a:rPr lang="en-US" i="1" dirty="0"/>
              <a:t>z </a:t>
            </a:r>
            <a:r>
              <a:rPr lang="en-US" dirty="0"/>
              <a:t>= 0: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By the usual rules for differentiation, it is holomorphic</a:t>
            </a:r>
          </a:p>
          <a:p>
            <a:r>
              <a:rPr lang="en-US" dirty="0"/>
              <a:t>We Taylor expand around the origin and find: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 we can define </a:t>
            </a:r>
            <a:r>
              <a:rPr lang="en-US" i="1" dirty="0"/>
              <a:t>f</a:t>
            </a:r>
            <a:r>
              <a:rPr lang="en-US" dirty="0"/>
              <a:t>(0) = 1 and we remove the singularity!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77EDCE-CD7A-E836-FFC0-5AB89D38B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400" y="2508250"/>
            <a:ext cx="1752600" cy="647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EC7CA9-1160-F179-010F-309A5C88D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6250" y="4584700"/>
            <a:ext cx="61595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84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0380B-101F-4C44-89B1-9A049CD97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line integrals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2066A4-F6C6-884B-B99F-61F38AD61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817" y="2136979"/>
            <a:ext cx="4076687" cy="25840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7B6B1B-CC66-714B-9079-E9769965DD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073" y="1824800"/>
            <a:ext cx="11841927" cy="37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4271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F64272-77B5-9747-A338-D866A907E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863" y="219456"/>
            <a:ext cx="16601699" cy="36509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6332A9-4611-424E-BEFB-C3241798C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471" y="3965956"/>
            <a:ext cx="68072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9971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049112-E98B-CC40-9D79-29A9E224C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497" y="195072"/>
            <a:ext cx="17349796" cy="3779520"/>
          </a:xfrm>
          <a:prstGeom prst="rect">
            <a:avLst/>
          </a:prstGeom>
        </p:spPr>
      </p:pic>
      <p:sp>
        <p:nvSpPr>
          <p:cNvPr id="4" name="Oval Callout 3">
            <a:extLst>
              <a:ext uri="{FF2B5EF4-FFF2-40B4-BE49-F238E27FC236}">
                <a16:creationId xmlns:a16="http://schemas.microsoft.com/office/drawing/2014/main" id="{975E5DA3-05DB-4F4C-AAB2-74AC71C1069B}"/>
              </a:ext>
            </a:extLst>
          </p:cNvPr>
          <p:cNvSpPr/>
          <p:nvPr/>
        </p:nvSpPr>
        <p:spPr>
          <a:xfrm>
            <a:off x="608584" y="4292854"/>
            <a:ext cx="3377184" cy="2170176"/>
          </a:xfrm>
          <a:prstGeom prst="wedgeEllipseCallout">
            <a:avLst>
              <a:gd name="adj1" fmla="val 40900"/>
              <a:gd name="adj2" fmla="val -846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value of the function depends only on the value on the curve!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2A32B6C-9CE0-8FDE-11A0-D9CCB23B8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303" y="3974592"/>
            <a:ext cx="68072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72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706F9D-7FFA-EE48-9051-2515246F6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975" y="573024"/>
            <a:ext cx="14724007" cy="549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847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50FFC-074A-538A-3038-E90217CE5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Cauchy residue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C616B-04C0-53F8-2179-E1039955D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Recall Laurent: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Definition of residue at singularity: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Residue theorem: If </a:t>
            </a:r>
            <a:r>
              <a:rPr lang="en-US" i="1" dirty="0"/>
              <a:t>f </a:t>
            </a:r>
            <a:r>
              <a:rPr lang="en-US" dirty="0"/>
              <a:t>holomorphic in </a:t>
            </a:r>
            <a:r>
              <a:rPr lang="en-US" i="1" dirty="0"/>
              <a:t>U</a:t>
            </a:r>
            <a:r>
              <a:rPr lang="en-US" baseline="-25000" dirty="0"/>
              <a:t>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5411CA-836A-0CA9-6680-BA0BF4B18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250" y="4857750"/>
            <a:ext cx="3810000" cy="698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DC8A01-BD18-C394-2018-921B0AD69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0850" y="539750"/>
            <a:ext cx="3467100" cy="5016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976071-54D7-2005-EB8A-B6D3962BF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600" y="1690688"/>
            <a:ext cx="2794000" cy="863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73A0B6-EC12-D59B-3F1D-E5EBE7C0E7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2250" y="3479800"/>
            <a:ext cx="2032000" cy="279400"/>
          </a:xfrm>
          <a:prstGeom prst="rect">
            <a:avLst/>
          </a:prstGeom>
        </p:spPr>
      </p:pic>
      <p:sp>
        <p:nvSpPr>
          <p:cNvPr id="8" name="Oval Callout 7">
            <a:extLst>
              <a:ext uri="{FF2B5EF4-FFF2-40B4-BE49-F238E27FC236}">
                <a16:creationId xmlns:a16="http://schemas.microsoft.com/office/drawing/2014/main" id="{F0115032-E366-1CAE-C6E4-B5A759087945}"/>
              </a:ext>
            </a:extLst>
          </p:cNvPr>
          <p:cNvSpPr/>
          <p:nvPr/>
        </p:nvSpPr>
        <p:spPr>
          <a:xfrm>
            <a:off x="6651752" y="5359399"/>
            <a:ext cx="2441448" cy="1588897"/>
          </a:xfrm>
          <a:prstGeom prst="wedgeEllipseCallout">
            <a:avLst>
              <a:gd name="adj1" fmla="val -77409"/>
              <a:gd name="adj2" fmla="val -502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Sum over holes inside curve</a:t>
            </a:r>
          </a:p>
        </p:txBody>
      </p:sp>
    </p:spTree>
    <p:extLst>
      <p:ext uri="{BB962C8B-B14F-4D97-AF65-F5344CB8AC3E}">
        <p14:creationId xmlns:p14="http://schemas.microsoft.com/office/powerpoint/2010/main" val="23424489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73124-A73F-ACCA-56AB-846EC4201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Evaluation of integral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F80E5D-8302-11D7-A6A5-6CE0FC511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1727200"/>
            <a:ext cx="1917700" cy="69850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EA8945D-F900-B780-ED69-9303686E0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dirty="0"/>
              <a:t>Task: compute:</a:t>
            </a:r>
          </a:p>
          <a:p>
            <a:endParaRPr lang="en-US" dirty="0"/>
          </a:p>
          <a:p>
            <a:r>
              <a:rPr lang="en-US" dirty="0"/>
              <a:t>Use residue theorem on </a:t>
            </a:r>
          </a:p>
          <a:p>
            <a:r>
              <a:rPr lang="en-US" dirty="0"/>
              <a:t>Find Laurent expansion around </a:t>
            </a:r>
            <a:r>
              <a:rPr lang="en-US" i="1" dirty="0" err="1"/>
              <a:t>i</a:t>
            </a:r>
            <a:endParaRPr lang="en-US" i="1" dirty="0"/>
          </a:p>
          <a:p>
            <a:pPr lvl="1"/>
            <a:r>
              <a:rPr lang="en-US" i="1" dirty="0"/>
              <a:t>Res(</a:t>
            </a:r>
            <a:r>
              <a:rPr lang="en-US" i="1" dirty="0" err="1"/>
              <a:t>f,i</a:t>
            </a:r>
            <a:r>
              <a:rPr lang="en-US" i="1" dirty="0"/>
              <a:t>) = 1/(2i)</a:t>
            </a:r>
            <a:endParaRPr lang="en-US" dirty="0"/>
          </a:p>
          <a:p>
            <a:r>
              <a:rPr lang="en-US" dirty="0"/>
              <a:t>Integral over semicircle is small, only integral on [-</a:t>
            </a:r>
            <a:r>
              <a:rPr lang="en-US" i="1" dirty="0"/>
              <a:t>R</a:t>
            </a:r>
            <a:r>
              <a:rPr lang="en-US" dirty="0"/>
              <a:t>,</a:t>
            </a:r>
            <a:r>
              <a:rPr lang="en-US" i="1" dirty="0"/>
              <a:t>R</a:t>
            </a:r>
            <a:r>
              <a:rPr lang="en-US" dirty="0"/>
              <a:t>] left</a:t>
            </a:r>
          </a:p>
          <a:p>
            <a:r>
              <a:rPr lang="en-US" dirty="0"/>
              <a:t>Take limit as </a:t>
            </a:r>
            <a:r>
              <a:rPr lang="en-US" i="1" dirty="0"/>
              <a:t>R </a:t>
            </a:r>
            <a:r>
              <a:rPr lang="en-US" dirty="0"/>
              <a:t>to infinity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CBA205-059C-D03B-4D03-59D96D964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600" y="2938992"/>
            <a:ext cx="431800" cy="3058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A98900-D958-2E09-316C-2EA1B9F29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6300" y="5743575"/>
            <a:ext cx="3949700" cy="7493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F357F22-F573-16C2-ECCA-AB5B205CCA31}"/>
              </a:ext>
            </a:extLst>
          </p:cNvPr>
          <p:cNvGrpSpPr/>
          <p:nvPr/>
        </p:nvGrpSpPr>
        <p:grpSpPr>
          <a:xfrm>
            <a:off x="6972300" y="1360488"/>
            <a:ext cx="5219700" cy="4648200"/>
            <a:chOff x="6972300" y="1360488"/>
            <a:chExt cx="5219700" cy="4648200"/>
          </a:xfrm>
        </p:grpSpPr>
        <p:pic>
          <p:nvPicPr>
            <p:cNvPr id="8" name="Content Placeholder 5">
              <a:extLst>
                <a:ext uri="{FF2B5EF4-FFF2-40B4-BE49-F238E27FC236}">
                  <a16:creationId xmlns:a16="http://schemas.microsoft.com/office/drawing/2014/main" id="{540C24BA-9071-6B41-3A9E-9F8DEA5AC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72300" y="1360488"/>
              <a:ext cx="5219700" cy="431800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93AEBA1-B201-1C92-0528-3B7F10BE2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927780" y="5678488"/>
              <a:ext cx="2755900" cy="33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863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CDF8E-FEC5-B44E-9909-2568250C9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C9014-4153-6647-B92E-2405658BBF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2820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3B05CC-D98A-50BE-C69F-6C7D28223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Fourier series and transform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B54DCA-938B-5FEC-C30C-D5E609E240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6734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3C3D3-EFC9-1601-515F-53D94CEEA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Fourier theory good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BC050-F5B6-8066-A24C-18FE8C97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partial differential equations become simpler</a:t>
            </a:r>
          </a:p>
          <a:p>
            <a:pPr lvl="1"/>
            <a:r>
              <a:rPr lang="en-US" dirty="0"/>
              <a:t>Poisson equation ...</a:t>
            </a:r>
          </a:p>
          <a:p>
            <a:r>
              <a:rPr lang="en-US" dirty="0"/>
              <a:t>Plane-wave basis sets</a:t>
            </a:r>
          </a:p>
          <a:p>
            <a:pPr lvl="1"/>
            <a:r>
              <a:rPr lang="en-US" dirty="0"/>
              <a:t>Solid state systems, crystals ...</a:t>
            </a:r>
          </a:p>
          <a:p>
            <a:r>
              <a:rPr lang="en-US" dirty="0"/>
              <a:t>Response theory</a:t>
            </a:r>
          </a:p>
          <a:p>
            <a:pPr lvl="1"/>
            <a:r>
              <a:rPr lang="en-US" dirty="0"/>
              <a:t>How a quantum system responds to periodic perturbations (e.g., EM waves)</a:t>
            </a:r>
          </a:p>
          <a:p>
            <a:r>
              <a:rPr lang="en-US" dirty="0"/>
              <a:t>Signal processing, image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7005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F13CA-D9FC-9319-C48D-8EE81701B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Epicycles of planetary motion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5BCF3-474B-F41E-10DE-B5391A7D6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537200" cy="4879975"/>
          </a:xfrm>
        </p:spPr>
        <p:txBody>
          <a:bodyPr>
            <a:normAutofit/>
          </a:bodyPr>
          <a:lstStyle/>
          <a:p>
            <a:r>
              <a:rPr lang="en-US" dirty="0"/>
              <a:t>Ptolemaic and Copernican system of astronomy was </a:t>
            </a:r>
            <a:r>
              <a:rPr lang="en-US" i="1" dirty="0"/>
              <a:t>geocentric</a:t>
            </a:r>
          </a:p>
          <a:p>
            <a:r>
              <a:rPr lang="en-US" dirty="0"/>
              <a:t>But observations required </a:t>
            </a:r>
            <a:r>
              <a:rPr lang="en-US" b="1" i="1" dirty="0"/>
              <a:t>epicycles </a:t>
            </a:r>
          </a:p>
          <a:p>
            <a:r>
              <a:rPr lang="en-US" dirty="0"/>
              <a:t>An early form of </a:t>
            </a:r>
            <a:r>
              <a:rPr lang="en-US" b="1" i="1" dirty="0"/>
              <a:t>Fourier series</a:t>
            </a:r>
          </a:p>
          <a:p>
            <a:endParaRPr lang="en-US" b="1" i="1" dirty="0"/>
          </a:p>
          <a:p>
            <a:endParaRPr lang="en-US" b="1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8BAA54-1C94-D5EA-9662-34BF52FD7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150" y="4006850"/>
            <a:ext cx="2679700" cy="342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7B53EF-C6FE-4C53-B052-22590FEB9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8936" y="1485900"/>
            <a:ext cx="5134864" cy="45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805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F13CA-D9FC-9319-C48D-8EE81701B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Epicycles of planetary motion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5BCF3-474B-F41E-10DE-B5391A7D6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537200" cy="4879975"/>
          </a:xfrm>
        </p:spPr>
        <p:txBody>
          <a:bodyPr>
            <a:normAutofit/>
          </a:bodyPr>
          <a:lstStyle/>
          <a:p>
            <a:r>
              <a:rPr lang="en-US" dirty="0"/>
              <a:t>Ptolemaic and Copernican system of astronomy was </a:t>
            </a:r>
            <a:r>
              <a:rPr lang="en-US" i="1" dirty="0"/>
              <a:t>geocentric</a:t>
            </a:r>
          </a:p>
          <a:p>
            <a:r>
              <a:rPr lang="en-US" dirty="0"/>
              <a:t>But observations required </a:t>
            </a:r>
            <a:r>
              <a:rPr lang="en-US" b="1" i="1" dirty="0"/>
              <a:t>epicycles </a:t>
            </a:r>
          </a:p>
          <a:p>
            <a:r>
              <a:rPr lang="en-US" dirty="0"/>
              <a:t>An early form of </a:t>
            </a:r>
            <a:r>
              <a:rPr lang="en-US" b="1" i="1" dirty="0"/>
              <a:t>Fourier series</a:t>
            </a:r>
          </a:p>
          <a:p>
            <a:endParaRPr lang="en-US" b="1" i="1" dirty="0"/>
          </a:p>
          <a:p>
            <a:endParaRPr lang="en-US" b="1" i="1" dirty="0"/>
          </a:p>
          <a:p>
            <a:r>
              <a:rPr lang="en-US" dirty="0"/>
              <a:t>(The ancient Greeks did not use complex numbers)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8BAA54-1C94-D5EA-9662-34BF52FD7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150" y="4006850"/>
            <a:ext cx="2679700" cy="342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B13790-6CDA-B67A-A34B-1FFFDBF8D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8936" y="1485900"/>
            <a:ext cx="5134864" cy="45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6164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3CC47BCB-FF44-D1C5-F3A8-F37E77D16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275" y="0"/>
            <a:ext cx="54197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4EA3A58-F569-FB0A-AD28-44B0C8C1C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Joseph Fourier (1768-1830)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63C7F61-ED47-D3D6-6E36-C79E68F55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40400" cy="4351338"/>
          </a:xfrm>
        </p:spPr>
        <p:txBody>
          <a:bodyPr/>
          <a:lstStyle/>
          <a:p>
            <a:r>
              <a:rPr lang="en-US" dirty="0"/>
              <a:t>Had the idea that </a:t>
            </a:r>
            <a:r>
              <a:rPr lang="en-US" i="1" dirty="0"/>
              <a:t>general </a:t>
            </a:r>
            <a:r>
              <a:rPr lang="en-US" dirty="0"/>
              <a:t>periodic functions could be decomposed into </a:t>
            </a:r>
            <a:r>
              <a:rPr lang="en-US" i="1" dirty="0"/>
              <a:t>sinusoidal components</a:t>
            </a:r>
          </a:p>
          <a:p>
            <a:r>
              <a:rPr lang="en-US" dirty="0"/>
              <a:t>A function of period </a:t>
            </a:r>
            <a:r>
              <a:rPr lang="en-US" i="1" dirty="0"/>
              <a:t>T: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i="1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2DD3A8-DF19-0052-6DDF-503DCAFBBF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25" y="3552825"/>
            <a:ext cx="5880100" cy="294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3554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F2160-F850-2CF7-8536-91AACD4A8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Fourier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AF911-CE70-91E3-F7B4-C98AFC231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Let</a:t>
            </a:r>
          </a:p>
          <a:p>
            <a:r>
              <a:rPr lang="en-US" sz="2400" dirty="0"/>
              <a:t>The function is </a:t>
            </a:r>
            <a:r>
              <a:rPr lang="en-US" sz="2400" i="1" dirty="0"/>
              <a:t>periodic with period T if</a:t>
            </a:r>
            <a:r>
              <a:rPr lang="en-US" sz="2400" dirty="0"/>
              <a:t> 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Consider now a </a:t>
            </a:r>
            <a:r>
              <a:rPr lang="en-US" sz="2400" i="1" dirty="0"/>
              <a:t>Fourier series</a:t>
            </a:r>
          </a:p>
          <a:p>
            <a:endParaRPr lang="en-US" sz="2400" i="1" dirty="0"/>
          </a:p>
          <a:p>
            <a:endParaRPr lang="en-US" sz="2400" i="1" dirty="0"/>
          </a:p>
          <a:p>
            <a:endParaRPr lang="en-US" sz="2400" i="1" dirty="0"/>
          </a:p>
          <a:p>
            <a:r>
              <a:rPr lang="en-US" sz="2400" dirty="0"/>
              <a:t>Assuming convergence of series, clearly a periodic function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1DF010-D473-E654-B96D-859C656D5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450" y="1913747"/>
            <a:ext cx="1435100" cy="279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63ABE6-3A9F-FCD4-0649-706636478A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0550" y="2908300"/>
            <a:ext cx="1955800" cy="279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15A28F-4FB5-1C07-C635-7F08453E91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7450" y="4483100"/>
            <a:ext cx="3721100" cy="6604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81BE7D3-5A48-4582-4C7D-F586C240877D}"/>
              </a:ext>
            </a:extLst>
          </p:cNvPr>
          <p:cNvGrpSpPr/>
          <p:nvPr/>
        </p:nvGrpSpPr>
        <p:grpSpPr>
          <a:xfrm>
            <a:off x="8039100" y="2908300"/>
            <a:ext cx="3429000" cy="2235200"/>
            <a:chOff x="8039100" y="2908300"/>
            <a:chExt cx="3429000" cy="2235200"/>
          </a:xfrm>
        </p:grpSpPr>
        <p:sp>
          <p:nvSpPr>
            <p:cNvPr id="10" name="Oval Callout 9">
              <a:extLst>
                <a:ext uri="{FF2B5EF4-FFF2-40B4-BE49-F238E27FC236}">
                  <a16:creationId xmlns:a16="http://schemas.microsoft.com/office/drawing/2014/main" id="{9D0B4567-A976-67F5-B7CB-51911E22E3EA}"/>
                </a:ext>
              </a:extLst>
            </p:cNvPr>
            <p:cNvSpPr/>
            <p:nvPr/>
          </p:nvSpPr>
          <p:spPr>
            <a:xfrm>
              <a:off x="8039100" y="2908300"/>
              <a:ext cx="3429000" cy="2235200"/>
            </a:xfrm>
            <a:prstGeom prst="wedgeEllipseCallout">
              <a:avLst>
                <a:gd name="adj1" fmla="val -59722"/>
                <a:gd name="adj2" fmla="val 25568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Can we find a series such that</a:t>
              </a:r>
            </a:p>
            <a:p>
              <a:pPr algn="ctr"/>
              <a:endParaRPr lang="en-US" sz="2400" dirty="0"/>
            </a:p>
            <a:p>
              <a:pPr algn="ctr"/>
              <a:endParaRPr lang="en-US" sz="2400" dirty="0"/>
            </a:p>
            <a:p>
              <a:pPr algn="ctr"/>
              <a:r>
                <a:rPr lang="en-US" sz="2400" dirty="0"/>
                <a:t>?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AD36D5C-278B-112D-4CC8-D90D91C37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42400" y="4070350"/>
              <a:ext cx="1422400" cy="342900"/>
            </a:xfrm>
            <a:prstGeom prst="rect">
              <a:avLst/>
            </a:prstGeom>
          </p:spPr>
        </p:pic>
      </p:grpSp>
      <p:sp>
        <p:nvSpPr>
          <p:cNvPr id="4" name="Oval Callout 3">
            <a:extLst>
              <a:ext uri="{FF2B5EF4-FFF2-40B4-BE49-F238E27FC236}">
                <a16:creationId xmlns:a16="http://schemas.microsoft.com/office/drawing/2014/main" id="{53560DDC-C6EA-1D22-A793-6E207CB6565C}"/>
              </a:ext>
            </a:extLst>
          </p:cNvPr>
          <p:cNvSpPr/>
          <p:nvPr/>
        </p:nvSpPr>
        <p:spPr>
          <a:xfrm>
            <a:off x="8039100" y="365125"/>
            <a:ext cx="3997390" cy="2210124"/>
          </a:xfrm>
          <a:prstGeom prst="wedgeEllipseCallout">
            <a:avLst>
              <a:gd name="adj1" fmla="val -102062"/>
              <a:gd name="adj2" fmla="val 12413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exponential functions are periodic, shorter and shorter period</a:t>
            </a:r>
          </a:p>
        </p:txBody>
      </p:sp>
    </p:spTree>
    <p:extLst>
      <p:ext uri="{BB962C8B-B14F-4D97-AF65-F5344CB8AC3E}">
        <p14:creationId xmlns:p14="http://schemas.microsoft.com/office/powerpoint/2010/main" val="200666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F2160-F850-2CF7-8536-91AACD4A8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Theorem: Complex Fourier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AF911-CE70-91E3-F7B4-C98AFC231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Let</a:t>
            </a:r>
          </a:p>
          <a:p>
            <a:r>
              <a:rPr lang="en-US" sz="2400" dirty="0"/>
              <a:t>Periodic</a:t>
            </a:r>
            <a:r>
              <a:rPr lang="en-US" sz="2400" i="1" dirty="0"/>
              <a:t> </a:t>
            </a:r>
            <a:r>
              <a:rPr lang="en-US" sz="2400" dirty="0"/>
              <a:t>with period</a:t>
            </a:r>
            <a:r>
              <a:rPr lang="en-US" sz="2400" i="1" dirty="0"/>
              <a:t> T </a:t>
            </a:r>
          </a:p>
          <a:p>
            <a:r>
              <a:rPr lang="en-US" sz="2400" dirty="0"/>
              <a:t>Square integrable in [0,</a:t>
            </a:r>
            <a:r>
              <a:rPr lang="en-US" sz="2400" i="1" dirty="0"/>
              <a:t>T</a:t>
            </a:r>
            <a:r>
              <a:rPr lang="en-US" sz="2400" dirty="0"/>
              <a:t>] :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i="1" dirty="0"/>
              <a:t>Let                                                     and</a:t>
            </a:r>
          </a:p>
          <a:p>
            <a:endParaRPr lang="en-US" sz="2400" i="1" dirty="0"/>
          </a:p>
          <a:p>
            <a:endParaRPr lang="en-US" sz="2400" i="1" dirty="0"/>
          </a:p>
          <a:p>
            <a:r>
              <a:rPr lang="en-US" sz="2400" i="1" dirty="0"/>
              <a:t>Then                        “almost everywhere”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1DF010-D473-E654-B96D-859C656D5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1913747"/>
            <a:ext cx="1435100" cy="279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15A28F-4FB5-1C07-C635-7F08453E9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700" y="4083050"/>
            <a:ext cx="3721100" cy="660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7F8EA2-C205-F050-9CEA-3F367FE5B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850" y="2573338"/>
            <a:ext cx="2501900" cy="76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7336DA-D4D2-EBD4-1F3C-41386826CB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4050" y="3930648"/>
            <a:ext cx="3378200" cy="762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FE26F9-EB39-B3C0-BBB6-21AEFDF56C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4050" y="5519737"/>
            <a:ext cx="14224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660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5686E-982F-2DD3-69A0-FD3C5BC56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terms of infinite dimensional Hilbert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65790C-44DA-6708-CA6C-614CFBF01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exponential functions are orthonormal basis functions for </a:t>
            </a:r>
            <a:r>
              <a:rPr lang="en-US" i="1" dirty="0"/>
              <a:t>L</a:t>
            </a:r>
            <a:r>
              <a:rPr lang="en-US" baseline="30000" dirty="0"/>
              <a:t>2</a:t>
            </a:r>
            <a:r>
              <a:rPr lang="en-US" dirty="0"/>
              <a:t>[0,</a:t>
            </a:r>
            <a:r>
              <a:rPr lang="en-US" i="1" dirty="0"/>
              <a:t>T</a:t>
            </a:r>
            <a:r>
              <a:rPr lang="en-US" dirty="0"/>
              <a:t>]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Fourier series ”just” a basis expansion!</a:t>
            </a:r>
          </a:p>
          <a:p>
            <a:r>
              <a:rPr lang="en-US" dirty="0"/>
              <a:t>But an </a:t>
            </a:r>
            <a:r>
              <a:rPr lang="en-US" i="1" dirty="0"/>
              <a:t>L</a:t>
            </a:r>
            <a:r>
              <a:rPr lang="en-US" baseline="30000" dirty="0"/>
              <a:t>2</a:t>
            </a:r>
            <a:r>
              <a:rPr lang="en-US" dirty="0"/>
              <a:t> function only defined up to “sets of zero length”, so convergence not necessarily everywhere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1738057-9EEA-3766-5510-575971F2E68D}"/>
              </a:ext>
            </a:extLst>
          </p:cNvPr>
          <p:cNvGrpSpPr/>
          <p:nvPr/>
        </p:nvGrpSpPr>
        <p:grpSpPr>
          <a:xfrm>
            <a:off x="2495550" y="2552700"/>
            <a:ext cx="7848600" cy="762000"/>
            <a:chOff x="2495550" y="2552700"/>
            <a:chExt cx="7848600" cy="762000"/>
          </a:xfrm>
        </p:grpSpPr>
        <p:pic>
          <p:nvPicPr>
            <p:cNvPr id="7" name="Content Placeholder 3">
              <a:extLst>
                <a:ext uri="{FF2B5EF4-FFF2-40B4-BE49-F238E27FC236}">
                  <a16:creationId xmlns:a16="http://schemas.microsoft.com/office/drawing/2014/main" id="{D67ABE9A-4841-836A-189F-6D70AD37BC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95550" y="2565400"/>
              <a:ext cx="2425700" cy="7239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78BBC29-1C79-2211-ECC7-9DE3C2085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07050" y="2552700"/>
              <a:ext cx="4737100" cy="76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4008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BAD8F-734F-3A5B-789F-237C08859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7FE88-C29C-8048-B0EB-F0CEB8745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watch a </a:t>
            </a:r>
            <a:r>
              <a:rPr lang="en-US" dirty="0" err="1"/>
              <a:t>Jupyter</a:t>
            </a:r>
            <a:r>
              <a:rPr lang="en-US" dirty="0"/>
              <a:t> notebook with Fourier series of</a:t>
            </a:r>
          </a:p>
          <a:p>
            <a:pPr lvl="1"/>
            <a:r>
              <a:rPr lang="en-US" dirty="0"/>
              <a:t>Square wave</a:t>
            </a:r>
          </a:p>
          <a:p>
            <a:pPr lvl="1"/>
            <a:r>
              <a:rPr lang="en-US" dirty="0"/>
              <a:t>Sawtooth wave</a:t>
            </a:r>
          </a:p>
          <a:p>
            <a:pPr lvl="1"/>
            <a:r>
              <a:rPr lang="en-US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8101957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017B7-8417-DA3F-A752-8C9477592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Dirichlet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B399E-F21E-0D88-DAE7-AF774AE03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Conditions on </a:t>
            </a:r>
            <a:r>
              <a:rPr lang="en-US" i="1" dirty="0"/>
              <a:t>f</a:t>
            </a:r>
            <a:r>
              <a:rPr lang="en-US" dirty="0"/>
              <a:t> such that Fourier series converges </a:t>
            </a:r>
            <a:r>
              <a:rPr lang="en-US" i="1" dirty="0"/>
              <a:t>everywhere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Must be periodic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finite number of maxima and minima in one period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finite number of discontinuities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Under these conditions, the series converges everywhere</a:t>
            </a:r>
          </a:p>
          <a:p>
            <a:r>
              <a:rPr lang="en-US" dirty="0"/>
              <a:t>Except at discontinuities, where it converges to average of ”jump”</a:t>
            </a:r>
          </a:p>
          <a:p>
            <a:pPr lvl="1"/>
            <a:r>
              <a:rPr lang="en-US" dirty="0"/>
              <a:t>See, e.g., square wave example</a:t>
            </a:r>
          </a:p>
        </p:txBody>
      </p:sp>
    </p:spTree>
    <p:extLst>
      <p:ext uri="{BB962C8B-B14F-4D97-AF65-F5344CB8AC3E}">
        <p14:creationId xmlns:p14="http://schemas.microsoft.com/office/powerpoint/2010/main" val="2747922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8CF14-84DF-A74B-8716-D4951B3F2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complex 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6DEF4-F7EB-0F43-9D17-0F37372CD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922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Time-dependent Schrödinger equation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Wave phenomena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Response theory: </a:t>
            </a:r>
            <a:r>
              <a:rPr lang="en-US" i="1" dirty="0"/>
              <a:t>poles</a:t>
            </a:r>
            <a:r>
              <a:rPr lang="en-US" dirty="0"/>
              <a:t> of response function</a:t>
            </a:r>
          </a:p>
          <a:p>
            <a:r>
              <a:rPr lang="en-US" dirty="0"/>
              <a:t>Evaluation of integrals – analytic continuation</a:t>
            </a:r>
          </a:p>
          <a:p>
            <a:r>
              <a:rPr lang="en-US" dirty="0"/>
              <a:t>Perturbation theory of eigenvalues</a:t>
            </a:r>
          </a:p>
          <a:p>
            <a:r>
              <a:rPr lang="en-US" dirty="0"/>
              <a:t>Application to analysis of </a:t>
            </a:r>
            <a:r>
              <a:rPr lang="en-US" i="1" dirty="0"/>
              <a:t>real</a:t>
            </a:r>
            <a:r>
              <a:rPr lang="en-US" dirty="0"/>
              <a:t> functions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F6C486-82CC-EF43-83A7-921BCBB5A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0450" y="2466109"/>
            <a:ext cx="2451100" cy="762000"/>
          </a:xfrm>
          <a:prstGeom prst="rect">
            <a:avLst/>
          </a:prstGeom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2B83A96B-C7E5-D143-A4C7-779C01DBE98E}"/>
              </a:ext>
            </a:extLst>
          </p:cNvPr>
          <p:cNvSpPr/>
          <p:nvPr/>
        </p:nvSpPr>
        <p:spPr>
          <a:xfrm>
            <a:off x="7321550" y="247794"/>
            <a:ext cx="3186545" cy="1898073"/>
          </a:xfrm>
          <a:prstGeom prst="wedgeEllipseCallout">
            <a:avLst>
              <a:gd name="adj1" fmla="val -45616"/>
              <a:gd name="adj2" fmla="val 6760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Wavefunction is complex 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5AB75E-47EF-E04C-A6E9-52754AAEF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904" y="3801650"/>
            <a:ext cx="4775200" cy="342900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id="{401FF632-8FDA-3A8A-0217-614EB8F857C5}"/>
              </a:ext>
            </a:extLst>
          </p:cNvPr>
          <p:cNvSpPr/>
          <p:nvPr/>
        </p:nvSpPr>
        <p:spPr>
          <a:xfrm>
            <a:off x="8477250" y="1644794"/>
            <a:ext cx="3186545" cy="1898073"/>
          </a:xfrm>
          <a:prstGeom prst="wedgeEllipseCallout">
            <a:avLst>
              <a:gd name="adj1" fmla="val -51196"/>
              <a:gd name="adj2" fmla="val 535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Complex notation simplifies (!)</a:t>
            </a:r>
          </a:p>
        </p:txBody>
      </p:sp>
    </p:spTree>
    <p:extLst>
      <p:ext uri="{BB962C8B-B14F-4D97-AF65-F5344CB8AC3E}">
        <p14:creationId xmlns:p14="http://schemas.microsoft.com/office/powerpoint/2010/main" val="3105199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7EFF0-F0C3-2DE1-8036-F6C82412F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3225"/>
            <a:ext cx="10515600" cy="1325563"/>
          </a:xfrm>
        </p:spPr>
        <p:txBody>
          <a:bodyPr/>
          <a:lstStyle/>
          <a:p>
            <a:r>
              <a:rPr lang="en-US" dirty="0"/>
              <a:t>Sine/cosine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BFF69-2FB5-7644-BAA0-AEC69FD7A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Using Euler’s formula:</a:t>
            </a:r>
          </a:p>
          <a:p>
            <a:endParaRPr lang="en-US" sz="2400" dirty="0"/>
          </a:p>
          <a:p>
            <a:r>
              <a:rPr lang="en-US" sz="2400" dirty="0"/>
              <a:t>We rewrite the Fourier series:</a:t>
            </a:r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2B5D88-7A13-D41E-358D-369183076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728788"/>
            <a:ext cx="4343400" cy="749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3AC32A-3A09-9BD4-7953-A02AC151B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450" y="3355975"/>
            <a:ext cx="3721100" cy="660400"/>
          </a:xfrm>
          <a:prstGeom prst="rect">
            <a:avLst/>
          </a:prstGeom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A8FB7838-4E12-8FF2-CFDF-0FB4960D1FD2}"/>
              </a:ext>
            </a:extLst>
          </p:cNvPr>
          <p:cNvSpPr/>
          <p:nvPr/>
        </p:nvSpPr>
        <p:spPr>
          <a:xfrm>
            <a:off x="8743950" y="2296717"/>
            <a:ext cx="3429000" cy="1936750"/>
          </a:xfrm>
          <a:prstGeom prst="wedgeEllipseCallout">
            <a:avLst>
              <a:gd name="adj1" fmla="val -56075"/>
              <a:gd name="adj2" fmla="val 5528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Equivalent series, but sine/cosine can be more useful sometimes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72C880-B53A-C549-FE24-4B9AEE42F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6850" y="4233467"/>
            <a:ext cx="5638800" cy="825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36579F-4FC3-1346-D809-488D0B5210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0350" y="5530850"/>
            <a:ext cx="40513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28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724FA-7182-2F1A-7149-8D43BED2B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Fourier transform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1C3D5-5936-65E8-5F1B-572D1F706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functions that are </a:t>
            </a:r>
            <a:r>
              <a:rPr lang="en-US" i="1" dirty="0"/>
              <a:t>not periodic: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dirty="0"/>
              <a:t>The (normalized) Fourier transform is defined as: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Fact: The transform is a </a:t>
            </a:r>
            <a:r>
              <a:rPr lang="en-US" i="1" dirty="0"/>
              <a:t>unitary transformation on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F0F82-E513-F4C0-FFB9-5593D8C86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2457450"/>
            <a:ext cx="5461000" cy="698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8B56EE-0EAB-024B-3D01-391C9167B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300" y="4185444"/>
            <a:ext cx="3759200" cy="749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35856A-3BE6-D9BF-4F5E-5D655F6879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2800" y="5480844"/>
            <a:ext cx="1676400" cy="342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D93BCC-FDA3-1BEB-6512-20E887CFE6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05200" y="6140450"/>
            <a:ext cx="51816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032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F0BEC-39E3-2DD9-A149-1E7AD9173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Inverse Fourier transform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0F30F-5BB1-A9B7-5A2B-1929F4FF0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transform is unitary, it must have an inverse: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a beautiful symmetry!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A8D9F8-B097-CA31-98CD-949ECD4CE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600" y="2825750"/>
            <a:ext cx="3581400" cy="749300"/>
          </a:xfrm>
          <a:prstGeom prst="rect">
            <a:avLst/>
          </a:prstGeom>
        </p:spPr>
      </p:pic>
      <p:sp>
        <p:nvSpPr>
          <p:cNvPr id="5" name="Oval Callout 4">
            <a:extLst>
              <a:ext uri="{FF2B5EF4-FFF2-40B4-BE49-F238E27FC236}">
                <a16:creationId xmlns:a16="http://schemas.microsoft.com/office/drawing/2014/main" id="{594B23D4-AC9C-F1F0-8163-988F0D65DBF7}"/>
              </a:ext>
            </a:extLst>
          </p:cNvPr>
          <p:cNvSpPr/>
          <p:nvPr/>
        </p:nvSpPr>
        <p:spPr>
          <a:xfrm>
            <a:off x="9359900" y="681037"/>
            <a:ext cx="2832100" cy="1625600"/>
          </a:xfrm>
          <a:prstGeom prst="wedgeEllipseCallout">
            <a:avLst>
              <a:gd name="adj1" fmla="val -78836"/>
              <a:gd name="adj2" fmla="val 7760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 in exponent only difference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67071F-2135-0156-9B2E-4DFF833F6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825750"/>
            <a:ext cx="37592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3200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C49D8-033B-0BC6-32A3-46BF09045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35424-0BE8-9F1E-A65A-E3562BE88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/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2892449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F407C-01F6-245F-B01F-7E792B262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to higher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53DDF-2B7D-BD33-9DDB-F03B5F2AF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Normalized Fourier transform and inverse: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Again, a unitary transformation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122C77-9D7F-02CF-4341-4B2269E61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450" y="2717800"/>
            <a:ext cx="6261100" cy="698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A0FD87-B51C-A206-A1A5-5688B35A1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450" y="3933825"/>
            <a:ext cx="60452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1368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4899A-906A-5083-A2E7-8ED922B5E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Duality of differentiation and multiplication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A7FDD-1921-123A-6BBE-62BBB96BD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the very informal manipulation: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Suggests, and indeed so: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2CF92B-F879-A313-EE34-6C2C796E8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600" y="2540000"/>
            <a:ext cx="4445000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0EB3EE-15F7-A6E3-A505-898EE9769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900" y="5225256"/>
            <a:ext cx="1663700" cy="787400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EDFDDD92-9541-7C03-95FA-27FB3273BBCE}"/>
              </a:ext>
            </a:extLst>
          </p:cNvPr>
          <p:cNvSpPr/>
          <p:nvPr/>
        </p:nvSpPr>
        <p:spPr>
          <a:xfrm>
            <a:off x="8426450" y="3124200"/>
            <a:ext cx="3162300" cy="2101056"/>
          </a:xfrm>
          <a:prstGeom prst="wedgeEllipseCallout">
            <a:avLst>
              <a:gd name="adj1" fmla="val -51355"/>
              <a:gd name="adj2" fmla="val 4436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True in Sobolev space</a:t>
            </a:r>
          </a:p>
          <a:p>
            <a:pPr algn="ctr"/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887BC2-DAD3-CB45-9464-8A21C3B0D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4489450"/>
            <a:ext cx="13970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59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AE861-F57C-20A7-0F83-2E68993FC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Duality of smoothness and falloff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0991A-88C1-E469-AA36-B8DEC9D1B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can differentiate </a:t>
            </a:r>
            <a:r>
              <a:rPr lang="en-US" i="1" dirty="0"/>
              <a:t>f</a:t>
            </a:r>
            <a:r>
              <a:rPr lang="en-US" dirty="0"/>
              <a:t> a number of times: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Since Fourier transform is unitary we must have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8B4801-DB99-43AF-23AA-9BC1F9B406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500" y="2609850"/>
            <a:ext cx="2032000" cy="647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F11E02-193C-DFE1-FB15-CED65BD0B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450" y="4041775"/>
            <a:ext cx="2324100" cy="342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3B1033-52C4-61A6-9CC0-AAAAA3874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650" y="4826000"/>
            <a:ext cx="5981700" cy="342900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id="{D2022BAD-CBE1-7584-C99B-E74AA9C66315}"/>
              </a:ext>
            </a:extLst>
          </p:cNvPr>
          <p:cNvSpPr/>
          <p:nvPr/>
        </p:nvSpPr>
        <p:spPr>
          <a:xfrm>
            <a:off x="8712200" y="2609851"/>
            <a:ext cx="2641600" cy="1909762"/>
          </a:xfrm>
          <a:prstGeom prst="wedgeEllipseCallout">
            <a:avLst>
              <a:gd name="adj1" fmla="val -39113"/>
              <a:gd name="adj2" fmla="val 5579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Not entirely rigorous statement ...</a:t>
            </a:r>
          </a:p>
        </p:txBody>
      </p:sp>
    </p:spTree>
    <p:extLst>
      <p:ext uri="{BB962C8B-B14F-4D97-AF65-F5344CB8AC3E}">
        <p14:creationId xmlns:p14="http://schemas.microsoft.com/office/powerpoint/2010/main" val="174190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BB866-92F3-1598-8A5F-3FFEE39ED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Filtering an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04D5B-CA2C-F88D-EC96-1FD0B017A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Jupyter</a:t>
            </a:r>
            <a:r>
              <a:rPr lang="en-US" dirty="0"/>
              <a:t> notebook showing high-pass and low-pass filtering using Fast Fourier Transform (FFT)</a:t>
            </a:r>
          </a:p>
        </p:txBody>
      </p:sp>
    </p:spTree>
    <p:extLst>
      <p:ext uri="{BB962C8B-B14F-4D97-AF65-F5344CB8AC3E}">
        <p14:creationId xmlns:p14="http://schemas.microsoft.com/office/powerpoint/2010/main" val="93696773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BA288-A754-C1AA-8EFD-4795B0FF3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slide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434AECF-E505-CF5C-F71C-D1C31DFD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008" y="1687205"/>
            <a:ext cx="6408772" cy="4351338"/>
          </a:xfrm>
        </p:spPr>
        <p:txBody>
          <a:bodyPr/>
          <a:lstStyle/>
          <a:p>
            <a:r>
              <a:rPr lang="en-US" i="1" dirty="0"/>
              <a:t>Thanks for joining the journey!</a:t>
            </a:r>
          </a:p>
          <a:p>
            <a:r>
              <a:rPr lang="en-US" dirty="0"/>
              <a:t>Make sure to check out the maps, literature and YouTube recs:</a:t>
            </a:r>
          </a:p>
          <a:p>
            <a:r>
              <a:rPr lang="en-US" dirty="0">
                <a:hlinkClick r:id="rId3"/>
              </a:rPr>
              <a:t>https://simenkva.github.io/esqc_material/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E8B93CD-829B-2953-0BC7-EEC9479CB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2629" y="4068471"/>
            <a:ext cx="2789529" cy="2789529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6D36BF5-0D8E-A455-62BD-46EC7E1C41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4687" y="0"/>
            <a:ext cx="51673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9263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70A99-89DF-B846-BB05-04545CA7A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plane topology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12539-B4A8-B143-B45D-C8D475AEA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complex plane is topologically the same as ℝ</a:t>
            </a:r>
            <a:r>
              <a:rPr lang="en-US" baseline="30000" dirty="0"/>
              <a:t>2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20A364-34C7-E544-85DD-5370E486A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375" y="2334392"/>
            <a:ext cx="9853297" cy="38425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80AD04-D7FB-FA44-9C1B-E04ECB789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6327775"/>
            <a:ext cx="4102100" cy="330200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id="{5B7D4F98-CC24-054F-A75B-C80418ABFD6C}"/>
              </a:ext>
            </a:extLst>
          </p:cNvPr>
          <p:cNvSpPr/>
          <p:nvPr/>
        </p:nvSpPr>
        <p:spPr>
          <a:xfrm>
            <a:off x="8802624" y="780461"/>
            <a:ext cx="2377440" cy="2340691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Domain with hole – not simply connected</a:t>
            </a:r>
          </a:p>
        </p:txBody>
      </p:sp>
      <p:sp>
        <p:nvSpPr>
          <p:cNvPr id="8" name="Oval Callout 7">
            <a:extLst>
              <a:ext uri="{FF2B5EF4-FFF2-40B4-BE49-F238E27FC236}">
                <a16:creationId xmlns:a16="http://schemas.microsoft.com/office/drawing/2014/main" id="{7FF25739-E17E-6740-9B71-46E62970D6D4}"/>
              </a:ext>
            </a:extLst>
          </p:cNvPr>
          <p:cNvSpPr/>
          <p:nvPr/>
        </p:nvSpPr>
        <p:spPr>
          <a:xfrm>
            <a:off x="451104" y="2365421"/>
            <a:ext cx="2377440" cy="2340691"/>
          </a:xfrm>
          <a:prstGeom prst="wedgeEllipseCallout">
            <a:avLst>
              <a:gd name="adj1" fmla="val 55577"/>
              <a:gd name="adj2" fmla="val 473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Simply connected domain – open, no holes</a:t>
            </a:r>
          </a:p>
        </p:txBody>
      </p:sp>
    </p:spTree>
    <p:extLst>
      <p:ext uri="{BB962C8B-B14F-4D97-AF65-F5344CB8AC3E}">
        <p14:creationId xmlns:p14="http://schemas.microsoft.com/office/powerpoint/2010/main" val="2406716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DA5F13-5F3B-214A-B8CC-195C6D949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875" y="406876"/>
            <a:ext cx="14086277" cy="564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692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E6968-6B01-33FF-12E9-1DDBE9E57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using color wheel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409F9-1F0A-3045-CCF3-DBD85429BDFE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80169" y="1083366"/>
            <a:ext cx="5239581" cy="4975236"/>
          </a:xfrm>
        </p:spPr>
        <p:txBody>
          <a:bodyPr/>
          <a:lstStyle/>
          <a:p>
            <a:r>
              <a:rPr lang="en-US" dirty="0"/>
              <a:t>Color the complex numbers according to angle and modulus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AB18BA-85E5-2C29-3A11-69060E17FE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84032" y="1859632"/>
            <a:ext cx="3657600" cy="3657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28945A-A33F-E8A9-E0E0-8BEB3C18C4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79976" y="980728"/>
            <a:ext cx="5472608" cy="50600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4B5626-2D54-7B65-2269-CFCFD8869A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04" y="3193401"/>
            <a:ext cx="44450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47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F02659A-538D-F3C2-984D-056F68B40803}"/>
              </a:ext>
            </a:extLst>
          </p:cNvPr>
          <p:cNvSpPr>
            <a:spLocks noGrp="1"/>
          </p:cNvSpPr>
          <p:nvPr>
            <p:ph sz="half" idx="3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1548C7-B755-E70B-0DB9-818A220DE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448" y="2090192"/>
            <a:ext cx="3860800" cy="355600"/>
          </a:xfrm>
          <a:prstGeom prst="rect">
            <a:avLst/>
          </a:prstGeom>
        </p:spPr>
      </p:pic>
      <p:pic>
        <p:nvPicPr>
          <p:cNvPr id="6" name="Picture 5" descr="A colorful square with a black arrow&#10;&#10;Description automatically generated">
            <a:extLst>
              <a:ext uri="{FF2B5EF4-FFF2-40B4-BE49-F238E27FC236}">
                <a16:creationId xmlns:a16="http://schemas.microsoft.com/office/drawing/2014/main" id="{7BC25978-D988-D92D-6C27-C5BB972DD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952" y="980728"/>
            <a:ext cx="5678506" cy="50475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3BF180-4BB8-950F-258D-C2A550E939A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663952" y="980728"/>
            <a:ext cx="5678506" cy="50475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220613-A125-75BC-D685-5D184FD508C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663952" y="980727"/>
            <a:ext cx="5678506" cy="50475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57D1D5-C8A1-61BB-309E-0C2FEE22968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63952" y="980726"/>
            <a:ext cx="5678506" cy="50475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064934-96D6-F6A8-ADBB-E2FDB0F96F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7448" y="2734320"/>
            <a:ext cx="4025900" cy="35560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64861FF9-319C-6EB1-B39F-BC999D043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Plane wave in 2d</a:t>
            </a:r>
          </a:p>
        </p:txBody>
      </p:sp>
    </p:spTree>
    <p:extLst>
      <p:ext uri="{BB962C8B-B14F-4D97-AF65-F5344CB8AC3E}">
        <p14:creationId xmlns:p14="http://schemas.microsoft.com/office/powerpoint/2010/main" val="373006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68574-3323-7961-3857-56B314B42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from 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Domain_coloring</a:t>
            </a:r>
            <a:endParaRPr lang="en-US" dirty="0"/>
          </a:p>
        </p:txBody>
      </p:sp>
      <p:pic>
        <p:nvPicPr>
          <p:cNvPr id="6" name="Picture 5" descr="A colorful circle with numbers&#10;&#10;Description automatically generated with medium confidence">
            <a:extLst>
              <a:ext uri="{FF2B5EF4-FFF2-40B4-BE49-F238E27FC236}">
                <a16:creationId xmlns:a16="http://schemas.microsoft.com/office/drawing/2014/main" id="{FAB1DB28-1E4B-6ECB-6559-2FADBFCA6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168" y="1090613"/>
            <a:ext cx="5562600" cy="5219700"/>
          </a:xfrm>
          <a:prstGeom prst="rect">
            <a:avLst/>
          </a:prstGeom>
        </p:spPr>
      </p:pic>
      <p:pic>
        <p:nvPicPr>
          <p:cNvPr id="8" name="Picture 7" descr="A colorful graph with numbers&#10;&#10;Description automatically generated with medium confidence">
            <a:extLst>
              <a:ext uri="{FF2B5EF4-FFF2-40B4-BE49-F238E27FC236}">
                <a16:creationId xmlns:a16="http://schemas.microsoft.com/office/drawing/2014/main" id="{A5D07D0C-77FE-48C9-9B7F-938798C265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938" y="1090613"/>
            <a:ext cx="5334000" cy="5041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02BDCB2-8FD9-4E1B-C4F1-962A586BD9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9068" y="6310313"/>
            <a:ext cx="304800" cy="254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DCF06E-B8C7-463B-D693-4D0E181A28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9388" y="6046764"/>
            <a:ext cx="24511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206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23047</TotalTime>
  <Words>1236</Words>
  <Application>Microsoft Macintosh PowerPoint</Application>
  <PresentationFormat>Widescreen</PresentationFormat>
  <Paragraphs>270</Paragraphs>
  <Slides>48</Slides>
  <Notes>15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.SF NS</vt:lpstr>
      <vt:lpstr>Arial</vt:lpstr>
      <vt:lpstr>Avenir Book</vt:lpstr>
      <vt:lpstr>Avenir Light</vt:lpstr>
      <vt:lpstr>Calibri</vt:lpstr>
      <vt:lpstr>Times New Roman</vt:lpstr>
      <vt:lpstr>Office Theme</vt:lpstr>
      <vt:lpstr>PowerPoint Presentation</vt:lpstr>
      <vt:lpstr>Where to find the material</vt:lpstr>
      <vt:lpstr>Complex analysis</vt:lpstr>
      <vt:lpstr>Why complex analysis?</vt:lpstr>
      <vt:lpstr>Complex plane topology</vt:lpstr>
      <vt:lpstr>PowerPoint Presentation</vt:lpstr>
      <vt:lpstr>Visualization using color wheel</vt:lpstr>
      <vt:lpstr>Example: Plane wave in 2d</vt:lpstr>
      <vt:lpstr>Example from https://en.wikipedia.org/wiki/Domain_coloring</vt:lpstr>
      <vt:lpstr>The idea of a pure function</vt:lpstr>
      <vt:lpstr>PowerPoint Presentation</vt:lpstr>
      <vt:lpstr>Cauchy—Riemann equations</vt:lpstr>
      <vt:lpstr>PowerPoint Presentation</vt:lpstr>
      <vt:lpstr>PowerPoint Presentation</vt:lpstr>
      <vt:lpstr>PowerPoint Presentation</vt:lpstr>
      <vt:lpstr>Holomorphic functions</vt:lpstr>
      <vt:lpstr>Isolated singularities</vt:lpstr>
      <vt:lpstr>Holomorphic functions are analytic</vt:lpstr>
      <vt:lpstr>PowerPoint Presentation</vt:lpstr>
      <vt:lpstr>PowerPoint Presentation</vt:lpstr>
      <vt:lpstr>Convergence radius when starting from different points</vt:lpstr>
      <vt:lpstr>Laurent series</vt:lpstr>
      <vt:lpstr>Removable singularity</vt:lpstr>
      <vt:lpstr>Complex line integrals</vt:lpstr>
      <vt:lpstr>PowerPoint Presentation</vt:lpstr>
      <vt:lpstr>PowerPoint Presentation</vt:lpstr>
      <vt:lpstr>PowerPoint Presentation</vt:lpstr>
      <vt:lpstr>Cauchy residue theorem</vt:lpstr>
      <vt:lpstr>Example: Evaluation of integral</vt:lpstr>
      <vt:lpstr>Fourier series and transform</vt:lpstr>
      <vt:lpstr>What is Fourier theory good for?</vt:lpstr>
      <vt:lpstr>Epicycles of planetary motion</vt:lpstr>
      <vt:lpstr>Epicycles of planetary motion</vt:lpstr>
      <vt:lpstr>Joseph Fourier (1768-1830)</vt:lpstr>
      <vt:lpstr>Complex Fourier series</vt:lpstr>
      <vt:lpstr>Theorem: Complex Fourier series</vt:lpstr>
      <vt:lpstr>In terms of infinite dimensional Hilbert </vt:lpstr>
      <vt:lpstr>Examples</vt:lpstr>
      <vt:lpstr>Dirichlet conditions</vt:lpstr>
      <vt:lpstr>Sine/cosine series</vt:lpstr>
      <vt:lpstr>Fourier transform</vt:lpstr>
      <vt:lpstr>Inverse Fourier transform</vt:lpstr>
      <vt:lpstr>Examples</vt:lpstr>
      <vt:lpstr>Generalization to higher dimensions</vt:lpstr>
      <vt:lpstr>Duality of differentiation and multiplication</vt:lpstr>
      <vt:lpstr>Duality of smoothness and falloff</vt:lpstr>
      <vt:lpstr>Example: Filtering an image</vt:lpstr>
      <vt:lpstr>Last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Simen Kvaal</dc:creator>
  <cp:lastModifiedBy>Simen Kvaal</cp:lastModifiedBy>
  <cp:revision>226</cp:revision>
  <cp:lastPrinted>2022-09-15T10:12:09Z</cp:lastPrinted>
  <dcterms:created xsi:type="dcterms:W3CDTF">2022-09-11T10:09:47Z</dcterms:created>
  <dcterms:modified xsi:type="dcterms:W3CDTF">2024-09-12T17:50:17Z</dcterms:modified>
</cp:coreProperties>
</file>

<file path=docProps/thumbnail.jpeg>
</file>